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2"/>
  </p:notesMasterIdLst>
  <p:sldIdLst>
    <p:sldId id="859" r:id="rId2"/>
    <p:sldId id="1140" r:id="rId3"/>
    <p:sldId id="1141" r:id="rId4"/>
    <p:sldId id="1142" r:id="rId5"/>
    <p:sldId id="1143" r:id="rId6"/>
    <p:sldId id="1144" r:id="rId7"/>
    <p:sldId id="1148" r:id="rId8"/>
    <p:sldId id="1145" r:id="rId9"/>
    <p:sldId id="1146" r:id="rId10"/>
    <p:sldId id="1147" r:id="rId11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82" d="100"/>
          <a:sy n="82" d="100"/>
        </p:scale>
        <p:origin x="648" y="8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八年级 浙江专版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2025/9/16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dirty="0" smtClean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第一部分   基础过关篇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基础训练</a:t>
            </a:r>
            <a:r>
              <a:rPr lang="en-US" altLang="zh-CN" sz="4800" b="0" dirty="0" smtClean="0">
                <a:solidFill>
                  <a:srgbClr val="000000"/>
                </a:solidFill>
                <a:latin typeface="+mj-lt"/>
                <a:ea typeface="微软雅黑" panose="020B0503020204020204" pitchFamily="34" charset="-122"/>
                <a:cs typeface="微软雅黑" panose="020B0503020204020204" pitchFamily="34" charset="-122"/>
              </a:rPr>
              <a:t>1</a:t>
            </a:r>
            <a:endParaRPr lang="zh-CN" altLang="en-US" sz="4800" b="0" dirty="0">
              <a:solidFill>
                <a:srgbClr val="000000"/>
              </a:solidFill>
              <a:latin typeface="+mj-lt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2420888"/>
            <a:ext cx="11485848" cy="3900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[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]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推理判断题。文章中提到罗宾汉和一群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“outlaws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逃犯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一起生活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而郡长的任务是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“to make sure that nobody stole the king’s deer”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确保没有人偷国王的鹿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说明当时社会有不稳定的因素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存在盗窃等犯罪行为。罗宾汉和他的团队劫富济贫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这显示了当时社会的不安宁。选项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大多数人都富裕且幸福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）与文章内容相反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文章并未提到人们普遍富有。选项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人们可以自由做任何事情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）也不符合文章背景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因为社会显然是有规则的。选项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政府能够保护穷人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）与文章中的描述相悖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实际上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政府（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特别是郡长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）是罗宾汉的敌人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并未能有效保护穷人。故选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75432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270065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can we infer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推断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about the society Robin Hood lived in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society was not in peace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z="1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Most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 were rich and happy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were free to do what they liked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government could protect poor people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82637" y="860937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 smtClean="0"/>
              <a:t>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6152283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896951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主要讲了英国传说人物罗宾汉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Robin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Hood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的故事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包括他的性格、主要事迹、伙伴、敌人以及他在民间传说中的地位。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语篇导航-DA.eps" descr="id:214748724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838622" y="3015511"/>
            <a:ext cx="1620520" cy="395605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7517" y="1306084"/>
            <a:ext cx="11095376" cy="13819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865195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2700655" algn="l"/>
              </a:tabLst>
            </a:pP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 have told stories about Robin Hood for more than 700 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years</a:t>
            </a:r>
            <a:r>
              <a:rPr lang="en-US" altLang="zh-CN" sz="23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Nobody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knows if he was a real person or an invented 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character</a:t>
            </a:r>
            <a:r>
              <a:rPr lang="en-US" altLang="zh-CN" sz="23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legends</a:t>
            </a:r>
            <a:r>
              <a:rPr lang="zh-CN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传说</a:t>
            </a:r>
            <a:r>
              <a:rPr lang="zh-CN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Robin was quite smart and had a playful sense of 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humour</a:t>
            </a:r>
            <a:r>
              <a:rPr lang="en-US" altLang="zh-CN" sz="23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loved playing jokes and tricks on people</a:t>
            </a:r>
            <a:r>
              <a:rPr lang="en-US" altLang="zh-CN" sz="23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3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2700655" algn="l"/>
              </a:tabLst>
            </a:pP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“Pick a card, any card</a:t>
            </a:r>
            <a:r>
              <a:rPr lang="zh-CN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23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2700655" algn="l"/>
              </a:tabLst>
            </a:pP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stories say that Robin Hood was a skilled archer</a:t>
            </a:r>
            <a:r>
              <a:rPr lang="zh-CN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弓箭手</a:t>
            </a:r>
            <a:r>
              <a:rPr lang="zh-CN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he always carried a bow</a:t>
            </a:r>
            <a:r>
              <a:rPr lang="zh-CN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弓</a:t>
            </a:r>
            <a:r>
              <a:rPr lang="zh-CN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arrow</a:t>
            </a:r>
            <a:r>
              <a:rPr lang="zh-CN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箭</a:t>
            </a:r>
            <a:r>
              <a:rPr lang="zh-CN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3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3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2700655" algn="l"/>
              </a:tabLst>
            </a:pP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“Ha 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too easy</a:t>
            </a:r>
            <a:r>
              <a:rPr lang="zh-CN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23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2700655" algn="l"/>
              </a:tabLst>
            </a:pP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wore green clothes and a hat with a green 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feather</a:t>
            </a:r>
            <a:r>
              <a:rPr lang="en-US" altLang="zh-CN" sz="23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lived in Sherwood Forest with a group of outlaws</a:t>
            </a:r>
            <a:r>
              <a:rPr lang="zh-CN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逃犯</a:t>
            </a:r>
            <a:r>
              <a:rPr lang="zh-CN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known as his ‘Happy 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Men’</a:t>
            </a:r>
            <a:r>
              <a:rPr lang="en-US" altLang="zh-CN" sz="23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group included Friar Tuck,“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Mmm</a:t>
            </a:r>
            <a:r>
              <a:rPr lang="en-US" altLang="zh-CN" sz="23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yummy</a:t>
            </a:r>
            <a:r>
              <a:rPr lang="zh-CN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Little 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John,who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was unusually tall, “Little is just my nickname</a:t>
            </a:r>
            <a:r>
              <a:rPr lang="zh-CN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”, and Robin’s true love, Maid 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Marian</a:t>
            </a:r>
            <a:r>
              <a:rPr lang="en-US" altLang="zh-CN" sz="23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“Take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that</a:t>
            </a:r>
            <a:r>
              <a:rPr lang="zh-CN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23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35207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562228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270065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Sherwood Forest was a royal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皇家的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hunting forest near Nottingham in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England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Most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people thought that forests were dangerous places to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travelling through the forests were often robbed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抢劫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by outlaws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270065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“Your money, please, my Lord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270065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“Oh no, it’s Robin Hood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270065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stories say that Robin Hood only took money from rich people so that he could give it to people who needed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became famous for ‘robbing from the rich and giving to the poor’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270065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“Here you are, my dear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270065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“Oh, thank you, Robin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54976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24744"/>
            <a:ext cx="11485848" cy="4454233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270065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Sheriff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郡长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 Nottingham was Robin’s arch-enemy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头号敌人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was the sheriff’s job to keep the woods safe and to make sure that nobody stole the king’s deer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270065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“What’s that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that Robin Hood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270065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Sheriff of Nottingham tried to catch Robin Hood, but never succeeded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270065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“Oh no, not again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270065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Centuries ago people loved to tell each other stories of Robin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Hood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Later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became a famous character in books, and nowadays Robin is still a well-loved hero in books, theatre, TV and films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37143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2936134"/>
            <a:ext cx="11485848" cy="3346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 eaLnBrk="1" hangingPunct="1"/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[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]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细节多选题。</a:t>
            </a:r>
            <a:r>
              <a:rPr lang="zh-CN" altLang="zh-CN" b="1" dirty="0">
                <a:solidFill>
                  <a:srgbClr val="FF0000"/>
                </a:solidFill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clever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聪明的；</a:t>
            </a:r>
            <a:r>
              <a:rPr lang="zh-CN" altLang="zh-CN" b="1" dirty="0">
                <a:solidFill>
                  <a:srgbClr val="FF0000"/>
                </a:solidFill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strict 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严格的；</a:t>
            </a:r>
            <a:r>
              <a:rPr lang="zh-CN" altLang="zh-CN" b="1" dirty="0">
                <a:solidFill>
                  <a:srgbClr val="FF0000"/>
                </a:solidFill>
                <a:ea typeface="宋体" panose="02010600030101010101" pitchFamily="2" charset="-122"/>
                <a:cs typeface="宋体" panose="02010600030101010101" pitchFamily="2" charset="-122"/>
              </a:rPr>
              <a:t>③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caring 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关心他人的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dist" eaLnBrk="1" hangingPunct="1"/>
            <a:r>
              <a:rPr lang="zh-CN" altLang="zh-CN" b="1" dirty="0" smtClean="0">
                <a:solidFill>
                  <a:srgbClr val="FF0000"/>
                </a:solidFill>
                <a:ea typeface="宋体" panose="02010600030101010101" pitchFamily="2" charset="-122"/>
                <a:cs typeface="宋体" panose="02010600030101010101" pitchFamily="2" charset="-122"/>
              </a:rPr>
              <a:t>④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humorous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幽默的。文章提到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“Robin was quite smart”,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表明罗宾汉非常聪明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所以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1"/>
            <a:r>
              <a:rPr lang="zh-CN" altLang="zh-CN" b="1" dirty="0" smtClean="0">
                <a:solidFill>
                  <a:srgbClr val="FF0000"/>
                </a:solidFill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正确；文章中提到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“he had a playful sense of </a:t>
            </a:r>
            <a:r>
              <a:rPr lang="en-US" altLang="zh-CN" b="1" dirty="0" err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humour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以及他喜欢玩笑和恶作剧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说明他有幽默感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所以</a:t>
            </a:r>
            <a:r>
              <a:rPr lang="zh-CN" altLang="zh-CN" b="1" dirty="0">
                <a:solidFill>
                  <a:srgbClr val="FF0000"/>
                </a:solidFill>
                <a:ea typeface="宋体" panose="02010600030101010101" pitchFamily="2" charset="-122"/>
                <a:cs typeface="宋体" panose="02010600030101010101" pitchFamily="2" charset="-122"/>
              </a:rPr>
              <a:t>④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正确；文章说罗宾汉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“only took money from rich people so that he could give it to people who needed it”,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这说明他关心穷人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帮助有需要的人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因此</a:t>
            </a:r>
            <a:r>
              <a:rPr lang="zh-CN" altLang="zh-CN" b="1" dirty="0">
                <a:solidFill>
                  <a:srgbClr val="FF0000"/>
                </a:solidFill>
                <a:ea typeface="宋体" panose="02010600030101010101" pitchFamily="2" charset="-122"/>
                <a:cs typeface="宋体" panose="02010600030101010101" pitchFamily="2" charset="-122"/>
              </a:rPr>
              <a:t>③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也是正确的。在文章中并没有提到罗宾汉严格的性格。因此</a:t>
            </a:r>
            <a:r>
              <a:rPr lang="zh-CN" altLang="zh-CN" b="1" dirty="0">
                <a:solidFill>
                  <a:srgbClr val="FF0000"/>
                </a:solidFill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不正确。故选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270065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		What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was Robin Hood like in the legends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873375" algn="l"/>
                <a:tab pos="5654675" algn="l"/>
                <a:tab pos="8434388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Clever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Strict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③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Caring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④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Humorous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338" algn="l"/>
                <a:tab pos="5561013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①②③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 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①③④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338" algn="l"/>
                <a:tab pos="56546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①②④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②③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④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34766" y="855374"/>
            <a:ext cx="2874409" cy="387260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882637" y="860937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 smtClean="0"/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1267447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3321593"/>
            <a:ext cx="11485848" cy="2238241"/>
          </a:xfrm>
          <a:prstGeom prst="rect">
            <a:avLst/>
          </a:prstGeom>
          <a:solidFill>
            <a:srgbClr val="E8F6FD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</a:t>
            </a:r>
            <a:r>
              <a:rPr lang="zh-CN" altLang="zh-CN" b="1" dirty="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是一个复合句：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stories say 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是主句：传说说</a:t>
            </a:r>
            <a:r>
              <a:rPr lang="en-US" altLang="zh-CN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Robin Hood only took money from rich people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是宾语从句：罗宾汉只从富人那里拿钱；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 that he could give it to people who needed it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是目的状语从句：目的是把钱给那些需要的人；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who needed it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是定语从句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修饰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people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：那些</a:t>
            </a:r>
            <a:r>
              <a:rPr lang="en-US" altLang="zh-CN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需要它</a:t>
            </a:r>
            <a:r>
              <a:rPr lang="en-US" altLang="zh-CN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的人。</a:t>
            </a:r>
            <a:endParaRPr lang="zh-CN" altLang="zh-CN" sz="900" dirty="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2732860"/>
            <a:ext cx="11485848" cy="576248"/>
          </a:xfrm>
          <a:prstGeom prst="rect">
            <a:avLst/>
          </a:prstGeom>
          <a:solidFill>
            <a:srgbClr val="E8F6F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传说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中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罗宾汉只从富人那里拿钱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是为了把它给那些有需要的人。</a:t>
            </a:r>
            <a:endParaRPr lang="zh-CN" altLang="zh-CN" sz="900" dirty="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58630" y="1340768"/>
            <a:ext cx="11485848" cy="1410964"/>
          </a:xfrm>
          <a:prstGeom prst="rect">
            <a:avLst/>
          </a:prstGeom>
          <a:solidFill>
            <a:srgbClr val="E8F6F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endParaRPr lang="en-US" altLang="zh-CN" sz="1200" b="1" dirty="0" smtClean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b="1" dirty="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stories say that Robin Hood only took money from rich people so that he could give it to people who needed it.</a:t>
            </a:r>
            <a:endParaRPr lang="zh-CN" altLang="zh-CN" sz="900" dirty="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8630" y="1340768"/>
            <a:ext cx="1897946" cy="430129"/>
          </a:xfrm>
          <a:prstGeom prst="rect">
            <a:avLst/>
          </a:prstGeom>
        </p:spPr>
      </p:pic>
      <p:pic>
        <p:nvPicPr>
          <p:cNvPr id="7" name="译文.eps" descr="id:2147486824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75423" y="3031056"/>
            <a:ext cx="932180" cy="287655"/>
          </a:xfrm>
          <a:prstGeom prst="rect">
            <a:avLst/>
          </a:prstGeom>
        </p:spPr>
      </p:pic>
      <p:pic>
        <p:nvPicPr>
          <p:cNvPr id="8" name="分析.eps" descr="id:2147486831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375423" y="3518752"/>
            <a:ext cx="932180" cy="2876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3479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3328932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“People travelling through the forests were often robbed by outlaws...‘Your money, please, my Lord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’”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这是罗宾汉抢劫富人时会说的话。其他选项不符合情境。故选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654164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2700338" algn="l"/>
                <a:tab pos="56546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would Robin Hood say when he robbed from the rich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338" algn="l"/>
                <a:tab pos="565467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“Ha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ha, too easy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“Run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away, quickly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338" algn="l"/>
                <a:tab pos="565467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“Here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 are, my dear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“Your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money, please, my Lord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82637" y="1768981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 smtClean="0"/>
              <a:t>D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4315331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2460952"/>
            <a:ext cx="11485848" cy="3416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推理判断题。根据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“he became famous for ‘robbing from the rich and giving to the poor’”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罗宾汉的这一行为使他成为一个深受人们喜爱的英雄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尤其是他关心贫困人群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帮助穷人。选项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因为他擅长弓箭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）虽然也在文章中提到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但并不是罗宾汉成为英雄的主要原因。选项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因为他擅长开玩笑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）也不能表达他成为英雄的核心原因。选项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因为他和逃犯做朋友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）提到的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快乐的人们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虽然是罗宾汉的伙伴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但这不是他成为英雄的根本原因。故选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86184"/>
            <a:ext cx="11485848" cy="175432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270065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Why is Robin Hood still a well-loved hero in books now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Because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was good at archery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z="1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Because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did well in playing jokes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Because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was kind to the poor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z="1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Because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made friends with the outlaws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82637" y="786106"/>
            <a:ext cx="40748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 smtClean="0"/>
              <a:t>C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0120448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488</TotalTime>
  <Words>1059</Words>
  <Application>Microsoft Office PowerPoint</Application>
  <PresentationFormat>自定义</PresentationFormat>
  <Paragraphs>46</Paragraphs>
  <Slides>10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18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446</cp:revision>
  <dcterms:created xsi:type="dcterms:W3CDTF">2020-11-06T05:24:00Z</dcterms:created>
  <dcterms:modified xsi:type="dcterms:W3CDTF">2025-09-16T12:51:02Z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